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14"/>
  </p:notesMasterIdLst>
  <p:sldIdLst>
    <p:sldId id="297" r:id="rId2"/>
    <p:sldId id="261" r:id="rId3"/>
    <p:sldId id="287" r:id="rId4"/>
    <p:sldId id="288" r:id="rId5"/>
    <p:sldId id="292" r:id="rId6"/>
    <p:sldId id="289" r:id="rId7"/>
    <p:sldId id="298" r:id="rId8"/>
    <p:sldId id="296" r:id="rId9"/>
    <p:sldId id="293" r:id="rId10"/>
    <p:sldId id="295" r:id="rId11"/>
    <p:sldId id="294" r:id="rId12"/>
    <p:sldId id="28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059" autoAdjust="0"/>
    <p:restoredTop sz="94660"/>
  </p:normalViewPr>
  <p:slideViewPr>
    <p:cSldViewPr snapToGrid="0">
      <p:cViewPr>
        <p:scale>
          <a:sx n="73" d="100"/>
          <a:sy n="73" d="100"/>
        </p:scale>
        <p:origin x="126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D5B6E-D81F-4A44-9AFD-8AFB682B1EF3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8496F9-DF15-414D-8FC5-6548B6127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73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082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03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05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611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212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725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5239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228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39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462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8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68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28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250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652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82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906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778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4jzgqZu-4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3 – Nov </a:t>
            </a:r>
            <a:r>
              <a:rPr lang="en-US" dirty="0" smtClean="0"/>
              <a:t>21</a:t>
            </a:r>
            <a:r>
              <a:rPr lang="en-US" dirty="0" smtClean="0"/>
              <a:t>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092" y="2508068"/>
            <a:ext cx="10271169" cy="3435532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P3 Challenge –</a:t>
            </a:r>
          </a:p>
          <a:p>
            <a:pPr lvl="1"/>
            <a:r>
              <a:rPr lang="en-US" sz="2800" b="1" dirty="0"/>
              <a:t>What is the </a:t>
            </a:r>
            <a:r>
              <a:rPr lang="en-US" sz="2800" b="1" dirty="0" smtClean="0"/>
              <a:t>electric field </a:t>
            </a:r>
            <a:r>
              <a:rPr lang="en-US" sz="2800" b="1" dirty="0"/>
              <a:t>(magnitude and direction) </a:t>
            </a:r>
            <a:r>
              <a:rPr lang="en-US" sz="2800" b="1" dirty="0" smtClean="0"/>
              <a:t>located exactly halfway between </a:t>
            </a:r>
            <a:r>
              <a:rPr lang="en-US" sz="2800" b="1" dirty="0"/>
              <a:t>a positive charge of </a:t>
            </a:r>
            <a:r>
              <a:rPr lang="en-US" sz="2800" b="1" dirty="0" smtClean="0"/>
              <a:t>1.30 </a:t>
            </a:r>
            <a:r>
              <a:rPr lang="en-US" sz="2800" b="1" dirty="0" smtClean="0">
                <a:sym typeface="Euclid Symbol" panose="05050102010706020507" pitchFamily="18" charset="2"/>
              </a:rPr>
              <a:t></a:t>
            </a:r>
            <a:r>
              <a:rPr lang="en-US" sz="2800" b="1" dirty="0" smtClean="0"/>
              <a:t>C </a:t>
            </a:r>
            <a:r>
              <a:rPr lang="en-US" sz="2800" b="1" dirty="0"/>
              <a:t>and a negative charge of </a:t>
            </a:r>
            <a:r>
              <a:rPr lang="en-US" sz="2800" b="1" dirty="0" smtClean="0"/>
              <a:t>6.20 </a:t>
            </a:r>
            <a:r>
              <a:rPr lang="en-US" sz="2800" b="1" dirty="0" smtClean="0">
                <a:sym typeface="Euclid Symbol" panose="05050102010706020507" pitchFamily="18" charset="2"/>
              </a:rPr>
              <a:t></a:t>
            </a:r>
            <a:r>
              <a:rPr lang="en-US" sz="2800" b="1" dirty="0" smtClean="0"/>
              <a:t>C </a:t>
            </a:r>
            <a:r>
              <a:rPr lang="en-US" sz="2800" b="1" dirty="0" smtClean="0"/>
              <a:t>separated </a:t>
            </a:r>
            <a:r>
              <a:rPr lang="en-US" sz="2800" b="1" dirty="0"/>
              <a:t>by </a:t>
            </a:r>
            <a:r>
              <a:rPr lang="en-US" sz="2800" b="1" dirty="0" smtClean="0"/>
              <a:t>15.0 </a:t>
            </a:r>
            <a:r>
              <a:rPr lang="en-US" sz="2800" b="1" dirty="0"/>
              <a:t>cm?</a:t>
            </a:r>
          </a:p>
          <a:p>
            <a:pPr lvl="1"/>
            <a:endParaRPr lang="en-US" sz="2200" b="1" dirty="0" smtClean="0"/>
          </a:p>
          <a:p>
            <a:pPr marL="0" indent="0">
              <a:buNone/>
            </a:pPr>
            <a:endParaRPr lang="en-US" sz="24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237708" y="4928461"/>
            <a:ext cx="3921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Get out 5.1 #1-9 for HMK check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0069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 potential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921286"/>
          </a:xfrm>
        </p:spPr>
        <p:txBody>
          <a:bodyPr>
            <a:normAutofit fontScale="92500"/>
          </a:bodyPr>
          <a:lstStyle/>
          <a:p>
            <a:r>
              <a:rPr lang="en-US" sz="2400" b="1" u="sng" dirty="0"/>
              <a:t>Positive charges </a:t>
            </a:r>
            <a:r>
              <a:rPr lang="en-US" sz="2400" b="1" dirty="0"/>
              <a:t>create a relative </a:t>
            </a:r>
            <a:r>
              <a:rPr lang="en-US" sz="2400" b="1" u="sng" dirty="0"/>
              <a:t>high potential </a:t>
            </a:r>
            <a:r>
              <a:rPr lang="en-US" sz="2400" b="1" dirty="0"/>
              <a:t>state.</a:t>
            </a:r>
          </a:p>
          <a:p>
            <a:r>
              <a:rPr lang="en-US" sz="2400" b="1" u="sng" dirty="0"/>
              <a:t>Negative charge</a:t>
            </a:r>
            <a:r>
              <a:rPr lang="en-US" sz="2400" b="1" dirty="0"/>
              <a:t>s create a relative </a:t>
            </a:r>
            <a:r>
              <a:rPr lang="en-US" sz="2400" b="1" u="sng" dirty="0"/>
              <a:t>low potential </a:t>
            </a:r>
            <a:r>
              <a:rPr lang="en-US" sz="2400" b="1" dirty="0"/>
              <a:t>state.</a:t>
            </a:r>
          </a:p>
          <a:p>
            <a:r>
              <a:rPr lang="en-US" sz="2400" b="1" u="sng" dirty="0"/>
              <a:t>Moving from a lower to a high potential is a positive voltage</a:t>
            </a:r>
            <a:r>
              <a:rPr lang="en-US" sz="2400" b="1" dirty="0"/>
              <a:t>. </a:t>
            </a:r>
          </a:p>
          <a:p>
            <a:r>
              <a:rPr lang="en-US" sz="2400" b="1" dirty="0"/>
              <a:t>Just like height, the word potential can refer to both a fixed state and a difference in states. </a:t>
            </a:r>
          </a:p>
          <a:p>
            <a:r>
              <a:rPr lang="en-US" sz="2400" b="1" u="sng" dirty="0"/>
              <a:t>Wherever there is an electric field there will be a potential difference</a:t>
            </a:r>
            <a:r>
              <a:rPr lang="en-US" sz="2400" b="1" dirty="0" smtClean="0"/>
              <a:t>.</a:t>
            </a:r>
          </a:p>
          <a:p>
            <a:r>
              <a:rPr lang="en-US" sz="1900" b="1" dirty="0">
                <a:hlinkClick r:id="rId2"/>
              </a:rPr>
              <a:t>https://www.youtube.com/watch?v=m4jzgqZu-4s</a:t>
            </a:r>
            <a:r>
              <a:rPr lang="en-US" sz="1900" b="1" dirty="0"/>
              <a:t> Watch first 15 seconds</a:t>
            </a:r>
            <a:r>
              <a:rPr lang="en-US" sz="2400" b="1" dirty="0"/>
              <a:t>.</a:t>
            </a:r>
          </a:p>
          <a:p>
            <a:endParaRPr lang="en-US" sz="2400" b="1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0963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electron Volt (eV)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Because electrons are so small, the associated energies are very small, much smaller than a J. </a:t>
            </a:r>
          </a:p>
          <a:p>
            <a:r>
              <a:rPr lang="en-US" sz="2400" b="1" dirty="0" smtClean="0"/>
              <a:t>1 eV is the energy of one electron charge over 1 volt</a:t>
            </a:r>
          </a:p>
          <a:p>
            <a:r>
              <a:rPr lang="en-US" sz="2400" b="1" dirty="0" smtClean="0"/>
              <a:t>1 eV = (1.6 x 10</a:t>
            </a:r>
            <a:r>
              <a:rPr lang="en-US" sz="2400" b="1" baseline="30000" dirty="0" smtClean="0"/>
              <a:t>-19</a:t>
            </a:r>
            <a:r>
              <a:rPr lang="en-US" sz="2400" b="1" dirty="0" smtClean="0"/>
              <a:t> C) (1 J/C)</a:t>
            </a:r>
          </a:p>
          <a:p>
            <a:r>
              <a:rPr lang="en-US" sz="2400" b="1" dirty="0" smtClean="0"/>
              <a:t>1 eV = </a:t>
            </a:r>
            <a:r>
              <a:rPr lang="en-US" sz="2400" b="1" dirty="0"/>
              <a:t>1.6 x 10</a:t>
            </a:r>
            <a:r>
              <a:rPr lang="en-US" sz="2400" b="1" baseline="30000" dirty="0"/>
              <a:t>-19</a:t>
            </a:r>
            <a:r>
              <a:rPr lang="en-US" sz="2400" b="1" dirty="0"/>
              <a:t> </a:t>
            </a:r>
            <a:r>
              <a:rPr lang="en-US" sz="2400" b="1" dirty="0" smtClean="0"/>
              <a:t>J</a:t>
            </a:r>
          </a:p>
          <a:p>
            <a:r>
              <a:rPr lang="en-US" sz="2400" b="1" dirty="0" smtClean="0"/>
              <a:t>If you get a very small amount of energy, convert to eV. Or you may be given information in eV.</a:t>
            </a:r>
          </a:p>
        </p:txBody>
      </p:sp>
    </p:spTree>
    <p:extLst>
      <p:ext uri="{BB962C8B-B14F-4D97-AF65-F5344CB8AC3E}">
        <p14:creationId xmlns:p14="http://schemas.microsoft.com/office/powerpoint/2010/main" val="175630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and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427" y="2603500"/>
            <a:ext cx="10390779" cy="3416300"/>
          </a:xfrm>
        </p:spPr>
        <p:txBody>
          <a:bodyPr>
            <a:normAutofit/>
          </a:bodyPr>
          <a:lstStyle/>
          <a:p>
            <a:r>
              <a:rPr lang="en-US" sz="2200" b="1" dirty="0" smtClean="0"/>
              <a:t>Exit Slip – </a:t>
            </a:r>
            <a:r>
              <a:rPr lang="en-US" sz="2200" b="1" dirty="0" smtClean="0"/>
              <a:t>What is the electron drift speed for a 1.25 mm diameter </a:t>
            </a:r>
            <a:r>
              <a:rPr lang="en-US" sz="2200" b="1" dirty="0" smtClean="0"/>
              <a:t>aluminum wire carrying a 230 mA current? The density of Aluminum is 2.70 g/cm</a:t>
            </a:r>
            <a:r>
              <a:rPr lang="en-US" sz="2200" b="1" baseline="30000" dirty="0" smtClean="0"/>
              <a:t>3</a:t>
            </a:r>
            <a:r>
              <a:rPr lang="en-US" sz="2200" b="1" dirty="0" smtClean="0"/>
              <a:t>, the molar mass of Aluminum is 27 </a:t>
            </a:r>
            <a:r>
              <a:rPr lang="en-US" sz="2200" b="1" dirty="0" err="1" smtClean="0"/>
              <a:t>amu</a:t>
            </a:r>
            <a:r>
              <a:rPr lang="en-US" sz="2200" b="1" dirty="0" smtClean="0"/>
              <a:t>, and 3 electrons per Al atom are available for metallic bonding. </a:t>
            </a:r>
            <a:endParaRPr lang="en-US" b="1" dirty="0"/>
          </a:p>
          <a:p>
            <a:pPr lvl="1"/>
            <a:r>
              <a:rPr lang="en-US" sz="1800" b="1" dirty="0" smtClean="0"/>
              <a:t>What’s due? (homework for a homework check next class) </a:t>
            </a:r>
            <a:endParaRPr lang="en-US" sz="2100" b="1" u="sng" dirty="0" smtClean="0"/>
          </a:p>
          <a:p>
            <a:pPr lvl="2"/>
            <a:r>
              <a:rPr lang="en-US" sz="2000" b="1" dirty="0" smtClean="0"/>
              <a:t>P205 # 10-14</a:t>
            </a:r>
          </a:p>
          <a:p>
            <a:pPr lvl="1"/>
            <a:r>
              <a:rPr lang="en-US" sz="2000" b="1" dirty="0" smtClean="0"/>
              <a:t>What’s next? (What to read to prepare for the next class)</a:t>
            </a:r>
          </a:p>
          <a:p>
            <a:pPr lvl="2"/>
            <a:r>
              <a:rPr lang="en-US" sz="2000" b="1" dirty="0" smtClean="0"/>
              <a:t>Read 5.2 p 207-226</a:t>
            </a:r>
            <a:endParaRPr lang="en-US" sz="1800" b="1" dirty="0"/>
          </a:p>
          <a:p>
            <a:pPr lvl="2"/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00905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Physics </a:t>
            </a:r>
            <a:r>
              <a:rPr lang="en-US" dirty="0" smtClean="0"/>
              <a:t>3 </a:t>
            </a:r>
            <a:r>
              <a:rPr lang="en-US" dirty="0"/>
              <a:t>– </a:t>
            </a:r>
            <a:r>
              <a:rPr lang="en-US" dirty="0" smtClean="0"/>
              <a:t>Nov </a:t>
            </a:r>
            <a:r>
              <a:rPr lang="en-US" dirty="0" smtClean="0"/>
              <a:t>21</a:t>
            </a:r>
            <a:r>
              <a:rPr lang="en-US" dirty="0" smtClean="0"/>
              <a:t>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Objective:  </a:t>
            </a:r>
          </a:p>
          <a:p>
            <a:pPr lvl="1"/>
            <a:r>
              <a:rPr lang="en-US" sz="2000" b="1" dirty="0" smtClean="0"/>
              <a:t>5.1 Electrostatics, </a:t>
            </a:r>
            <a:r>
              <a:rPr lang="en-US" sz="2000" b="1" dirty="0" err="1" smtClean="0"/>
              <a:t>cont</a:t>
            </a:r>
            <a:endParaRPr lang="en-US" sz="2000" b="1" dirty="0" smtClean="0"/>
          </a:p>
          <a:p>
            <a:pPr lvl="1"/>
            <a:endParaRPr lang="en-US" sz="1800" b="1" dirty="0" smtClean="0"/>
          </a:p>
          <a:p>
            <a:r>
              <a:rPr lang="en-US" sz="2000" b="1" dirty="0" smtClean="0"/>
              <a:t>Assignment: </a:t>
            </a:r>
          </a:p>
          <a:p>
            <a:pPr lvl="2"/>
            <a:r>
              <a:rPr lang="en-US" sz="2000" b="1" dirty="0"/>
              <a:t>p</a:t>
            </a:r>
            <a:r>
              <a:rPr lang="en-US" sz="2000" b="1" dirty="0" smtClean="0"/>
              <a:t>205 #10-14</a:t>
            </a: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Agenda:</a:t>
            </a:r>
          </a:p>
          <a:p>
            <a:pPr lvl="1"/>
            <a:r>
              <a:rPr lang="en-US" sz="2400" b="1" dirty="0" smtClean="0"/>
              <a:t>Current</a:t>
            </a:r>
          </a:p>
          <a:p>
            <a:pPr lvl="1"/>
            <a:r>
              <a:rPr lang="en-US" sz="2400" b="1" dirty="0" smtClean="0"/>
              <a:t>Electron drift</a:t>
            </a:r>
          </a:p>
          <a:p>
            <a:pPr lvl="1"/>
            <a:r>
              <a:rPr lang="en-US" sz="2400" b="1" dirty="0" smtClean="0"/>
              <a:t>Potential difference</a:t>
            </a:r>
            <a:endParaRPr lang="en-US" sz="24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41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278251"/>
            <a:ext cx="10391283" cy="3741549"/>
          </a:xfrm>
        </p:spPr>
        <p:txBody>
          <a:bodyPr>
            <a:normAutofit lnSpcReduction="10000"/>
          </a:bodyPr>
          <a:lstStyle/>
          <a:p>
            <a:r>
              <a:rPr lang="en-US" sz="2400" b="1" u="sng" dirty="0" smtClean="0"/>
              <a:t>Moving charges </a:t>
            </a:r>
            <a:r>
              <a:rPr lang="en-US" sz="2400" b="1" dirty="0" smtClean="0"/>
              <a:t>within a medium creates a </a:t>
            </a:r>
            <a:r>
              <a:rPr lang="en-US" sz="2400" b="1" u="sng" dirty="0" smtClean="0"/>
              <a:t>current</a:t>
            </a:r>
            <a:r>
              <a:rPr lang="en-US" sz="2400" b="1" dirty="0" smtClean="0"/>
              <a:t>. </a:t>
            </a:r>
          </a:p>
          <a:p>
            <a:r>
              <a:rPr lang="en-US" sz="2400" b="1" dirty="0" smtClean="0"/>
              <a:t>Current is measured as a </a:t>
            </a:r>
            <a:r>
              <a:rPr lang="en-US" sz="2400" b="1" u="sng" dirty="0" smtClean="0"/>
              <a:t>rate of transfer of charge per time</a:t>
            </a:r>
            <a:r>
              <a:rPr lang="en-US" sz="2400" b="1" dirty="0" smtClean="0"/>
              <a:t>.</a:t>
            </a:r>
          </a:p>
          <a:p>
            <a:r>
              <a:rPr lang="en-US" sz="2400" b="1" dirty="0" smtClean="0"/>
              <a:t>Symbol: </a:t>
            </a:r>
            <a:r>
              <a:rPr lang="en-US" sz="2400" b="1" dirty="0" smtClean="0">
                <a:latin typeface="Century Schoolbook" panose="02040604050505020304" pitchFamily="18" charset="0"/>
              </a:rPr>
              <a:t>I</a:t>
            </a:r>
            <a:r>
              <a:rPr lang="en-US" sz="2400" b="1" dirty="0" smtClean="0"/>
              <a:t> 		Unit: Ampere, A 		1 A = 1 C/s 	(SI base unit)</a:t>
            </a:r>
          </a:p>
          <a:p>
            <a:r>
              <a:rPr lang="en-US" sz="2400" b="1" dirty="0" smtClean="0"/>
              <a:t>1) Positive charge moves in the opposite direction as electrons</a:t>
            </a:r>
          </a:p>
          <a:p>
            <a:r>
              <a:rPr lang="en-US" sz="2400" b="1" dirty="0" smtClean="0"/>
              <a:t>2) A charge can move faster than actual matter can move.</a:t>
            </a:r>
          </a:p>
          <a:p>
            <a:r>
              <a:rPr lang="en-US" sz="2400" b="1" dirty="0" smtClean="0"/>
              <a:t>3) The only thing that physically moves to transfer charge is the electron. </a:t>
            </a:r>
            <a:r>
              <a:rPr lang="en-US" sz="2400" b="1" u="sng" dirty="0" smtClean="0"/>
              <a:t>Positive charge is the absence of an electron</a:t>
            </a:r>
            <a:r>
              <a:rPr lang="en-US" sz="2400" b="1" dirty="0" smtClean="0"/>
              <a:t>. </a:t>
            </a:r>
          </a:p>
          <a:p>
            <a:r>
              <a:rPr lang="en-US" sz="3200" b="1" dirty="0" smtClean="0"/>
              <a:t>Q = </a:t>
            </a:r>
            <a:r>
              <a:rPr lang="en-US" sz="3200" b="1" dirty="0">
                <a:latin typeface="Century Schoolbook" panose="02040604050505020304" pitchFamily="18" charset="0"/>
              </a:rPr>
              <a:t>I </a:t>
            </a:r>
            <a:r>
              <a:rPr lang="en-US" sz="3200" b="1" dirty="0" smtClean="0"/>
              <a:t>t				Demo dancing everyone!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48442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 Drift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3" y="2386739"/>
            <a:ext cx="10577263" cy="4045057"/>
          </a:xfrm>
        </p:spPr>
        <p:txBody>
          <a:bodyPr>
            <a:normAutofit fontScale="92500"/>
          </a:bodyPr>
          <a:lstStyle/>
          <a:p>
            <a:r>
              <a:rPr lang="en-US" sz="2000" b="1" dirty="0" smtClean="0"/>
              <a:t>So how fast do the electrons actually move? = </a:t>
            </a:r>
            <a:r>
              <a:rPr lang="en-US" sz="2000" b="1" u="sng" dirty="0" smtClean="0"/>
              <a:t>Electron drift, v</a:t>
            </a:r>
          </a:p>
          <a:p>
            <a:r>
              <a:rPr lang="en-US" sz="2000" b="1" u="sng" dirty="0" smtClean="0"/>
              <a:t>Distance</a:t>
            </a:r>
            <a:r>
              <a:rPr lang="en-US" sz="2000" b="1" dirty="0" smtClean="0"/>
              <a:t> across a given segment of wire </a:t>
            </a:r>
            <a:r>
              <a:rPr lang="en-US" sz="2000" b="1" u="sng" dirty="0" smtClean="0"/>
              <a:t>= </a:t>
            </a:r>
            <a:r>
              <a:rPr lang="en-US" sz="2000" b="1" u="sng" dirty="0" err="1" smtClean="0"/>
              <a:t>vt</a:t>
            </a:r>
            <a:endParaRPr lang="en-US" sz="2000" b="1" u="sng" dirty="0" smtClean="0"/>
          </a:p>
          <a:p>
            <a:r>
              <a:rPr lang="en-US" sz="2000" b="1" dirty="0" smtClean="0"/>
              <a:t>The </a:t>
            </a:r>
            <a:r>
              <a:rPr lang="en-US" sz="2000" b="1" u="sng" dirty="0" smtClean="0"/>
              <a:t>volume</a:t>
            </a:r>
            <a:r>
              <a:rPr lang="en-US" sz="2000" b="1" dirty="0" smtClean="0"/>
              <a:t> of the cross section is the </a:t>
            </a:r>
            <a:r>
              <a:rPr lang="en-US" sz="2000" b="1" u="sng" dirty="0" smtClean="0"/>
              <a:t>cross sectional area A </a:t>
            </a:r>
            <a:r>
              <a:rPr lang="en-US" sz="2000" b="1" dirty="0" smtClean="0"/>
              <a:t>times the length or  </a:t>
            </a:r>
            <a:r>
              <a:rPr lang="en-US" sz="2000" b="1" u="sng" dirty="0" smtClean="0"/>
              <a:t>= </a:t>
            </a:r>
            <a:r>
              <a:rPr lang="en-US" sz="2000" b="1" u="sng" dirty="0" err="1" smtClean="0"/>
              <a:t>Avt</a:t>
            </a:r>
            <a:endParaRPr lang="en-US" sz="2000" b="1" u="sng" dirty="0" smtClean="0"/>
          </a:p>
          <a:p>
            <a:r>
              <a:rPr lang="en-US" sz="2000" b="1" dirty="0" smtClean="0"/>
              <a:t>If there are </a:t>
            </a:r>
            <a:r>
              <a:rPr lang="en-US" sz="2000" b="1" u="sng" dirty="0" smtClean="0"/>
              <a:t>n electrons in a given volume </a:t>
            </a:r>
            <a:r>
              <a:rPr lang="en-US" sz="2000" b="1" dirty="0" smtClean="0"/>
              <a:t>(#electrons/m</a:t>
            </a:r>
            <a:r>
              <a:rPr lang="en-US" sz="2000" b="1" baseline="30000" dirty="0" smtClean="0"/>
              <a:t>3</a:t>
            </a:r>
            <a:r>
              <a:rPr lang="en-US" sz="2000" b="1" dirty="0" smtClean="0"/>
              <a:t>), the number of electrons in the volume is  </a:t>
            </a:r>
            <a:r>
              <a:rPr lang="en-US" sz="2000" b="1" u="sng" dirty="0" smtClean="0"/>
              <a:t>= </a:t>
            </a:r>
            <a:r>
              <a:rPr lang="en-US" sz="2000" b="1" u="sng" dirty="0" err="1" smtClean="0"/>
              <a:t>nAvt</a:t>
            </a:r>
            <a:endParaRPr lang="en-US" sz="2000" b="1" u="sng" dirty="0" smtClean="0"/>
          </a:p>
          <a:p>
            <a:r>
              <a:rPr lang="en-US" sz="2000" b="1" dirty="0" smtClean="0"/>
              <a:t>Q is created by n electrons, </a:t>
            </a:r>
            <a:r>
              <a:rPr lang="en-US" sz="2000" b="1" u="sng" dirty="0" smtClean="0"/>
              <a:t>each with q charge</a:t>
            </a:r>
            <a:r>
              <a:rPr lang="en-US" sz="2000" b="1" dirty="0" smtClean="0"/>
              <a:t>, so </a:t>
            </a:r>
            <a:r>
              <a:rPr lang="en-US" sz="2000" b="1" u="sng" dirty="0" smtClean="0"/>
              <a:t>Q = </a:t>
            </a:r>
            <a:r>
              <a:rPr lang="en-US" sz="2000" b="1" u="sng" dirty="0" err="1" smtClean="0"/>
              <a:t>nqAvt</a:t>
            </a:r>
            <a:endParaRPr lang="en-US" sz="2000" b="1" u="sng" dirty="0" smtClean="0"/>
          </a:p>
          <a:p>
            <a:r>
              <a:rPr lang="en-US" sz="2000" b="1" dirty="0" smtClean="0"/>
              <a:t>Current is the charge that passes in a given time </a:t>
            </a:r>
            <a:r>
              <a:rPr lang="en-US" sz="2000" b="1" u="sng" dirty="0" smtClean="0"/>
              <a:t>I = Q/t	</a:t>
            </a:r>
            <a:r>
              <a:rPr lang="en-US" sz="2000" b="1" dirty="0" smtClean="0"/>
              <a:t>      </a:t>
            </a:r>
            <a:r>
              <a:rPr lang="en-US" sz="2000" b="1" u="sng" dirty="0" smtClean="0"/>
              <a:t>I </a:t>
            </a:r>
            <a:r>
              <a:rPr lang="en-US" sz="2000" b="1" u="sng" dirty="0"/>
              <a:t>= </a:t>
            </a:r>
            <a:r>
              <a:rPr lang="en-US" sz="2000" b="1" u="sng" dirty="0" err="1"/>
              <a:t>nqAvt</a:t>
            </a:r>
            <a:r>
              <a:rPr lang="en-US" sz="2000" b="1" u="sng" dirty="0"/>
              <a:t>/t</a:t>
            </a:r>
          </a:p>
          <a:p>
            <a:pPr lvl="1"/>
            <a:r>
              <a:rPr lang="en-US" sz="1800" b="1" dirty="0" smtClean="0"/>
              <a:t> </a:t>
            </a:r>
            <a:r>
              <a:rPr lang="en-US" sz="3500" b="1" dirty="0" smtClean="0"/>
              <a:t>I = </a:t>
            </a:r>
            <a:r>
              <a:rPr lang="en-US" sz="3500" b="1" dirty="0" err="1" smtClean="0"/>
              <a:t>nqAv</a:t>
            </a:r>
            <a:r>
              <a:rPr lang="en-US" sz="1800" b="1" dirty="0" smtClean="0"/>
              <a:t>		</a:t>
            </a:r>
            <a:r>
              <a:rPr lang="en-US" sz="2200" b="1" dirty="0" smtClean="0"/>
              <a:t>I = current, 	n = number of e/m</a:t>
            </a:r>
            <a:r>
              <a:rPr lang="en-US" sz="2200" b="1" baseline="30000" dirty="0" smtClean="0"/>
              <a:t>3</a:t>
            </a:r>
            <a:endParaRPr lang="en-US" sz="2200" b="1" dirty="0" smtClean="0"/>
          </a:p>
          <a:p>
            <a:pPr marL="457200" lvl="1" indent="0">
              <a:buNone/>
            </a:pPr>
            <a:r>
              <a:rPr lang="en-US" sz="2200" b="1" dirty="0" smtClean="0"/>
              <a:t>                           v = electron drift speed </a:t>
            </a:r>
            <a:r>
              <a:rPr lang="en-US" sz="2200" b="1" dirty="0"/>
              <a:t> </a:t>
            </a:r>
            <a:r>
              <a:rPr lang="en-US" sz="2200" b="1" dirty="0" smtClean="0"/>
              <a:t>       A </a:t>
            </a:r>
            <a:r>
              <a:rPr lang="en-US" sz="2200" b="1" dirty="0"/>
              <a:t>=</a:t>
            </a:r>
            <a:r>
              <a:rPr lang="en-US" sz="2200" b="1" dirty="0" smtClean="0"/>
              <a:t> cross sectional area of the wire</a:t>
            </a:r>
            <a:endParaRPr lang="en-US" sz="1700" b="1" dirty="0"/>
          </a:p>
          <a:p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57710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 Drift calculation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678361" cy="341630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How fast are electrons moving in a copper wire with a diameter of 1.5 mm when a current of 0.350 A is applied?</a:t>
            </a:r>
          </a:p>
          <a:p>
            <a:r>
              <a:rPr lang="en-US" sz="2400" b="1" dirty="0" smtClean="0"/>
              <a:t>Density of copper is 8.96 g/cm</a:t>
            </a:r>
            <a:r>
              <a:rPr lang="en-US" sz="2400" b="1" baseline="30000" dirty="0" smtClean="0"/>
              <a:t>3</a:t>
            </a:r>
            <a:r>
              <a:rPr lang="en-US" sz="2400" b="1" dirty="0" smtClean="0"/>
              <a:t>. (Assume about 10 electrons per copper atom are available for metallic bonding.)</a:t>
            </a:r>
          </a:p>
          <a:p>
            <a:endParaRPr lang="en-US" sz="2400" b="1" dirty="0"/>
          </a:p>
          <a:p>
            <a:r>
              <a:rPr lang="en-US" sz="2400" b="1" dirty="0" smtClean="0"/>
              <a:t>Compare this to the speed of charge on the wire which travels at the speed of light, nearly instantaneous.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59534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 Potential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6466" y="2309032"/>
            <a:ext cx="10515270" cy="3416300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The electric force is a conservative force so there is a potential energy that corresponds to the opposite of the work done by the conservative force</a:t>
            </a:r>
            <a:r>
              <a:rPr lang="en-US" sz="2000" b="1" dirty="0" smtClean="0"/>
              <a:t>.</a:t>
            </a:r>
          </a:p>
          <a:p>
            <a:r>
              <a:rPr lang="en-US" sz="2000" b="1" dirty="0" smtClean="0"/>
              <a:t>Thought Experiment 1: </a:t>
            </a:r>
            <a:endParaRPr lang="en-US" sz="2000" b="1" dirty="0" smtClean="0"/>
          </a:p>
          <a:p>
            <a:r>
              <a:rPr lang="en-US" sz="2000" b="1" dirty="0" smtClean="0"/>
              <a:t>Consider a </a:t>
            </a:r>
            <a:r>
              <a:rPr lang="en-US" sz="2000" b="1" dirty="0" smtClean="0"/>
              <a:t>tiny positive test charge is infinitely far away from an isolated </a:t>
            </a:r>
            <a:r>
              <a:rPr lang="en-US" sz="2000" b="1" u="sng" dirty="0" smtClean="0"/>
              <a:t>positive </a:t>
            </a:r>
            <a:r>
              <a:rPr lang="en-US" sz="2000" b="1" dirty="0" smtClean="0"/>
              <a:t>charge at the origin. This has 0 electric potential energy. (No </a:t>
            </a:r>
            <a:r>
              <a:rPr lang="en-US" sz="2000" b="1" dirty="0" smtClean="0"/>
              <a:t>force)</a:t>
            </a:r>
            <a:endParaRPr lang="en-US" sz="2000" b="1" dirty="0"/>
          </a:p>
          <a:p>
            <a:r>
              <a:rPr lang="en-US" sz="2000" b="1" dirty="0" smtClean="0"/>
              <a:t>As the charge moves closer to the </a:t>
            </a:r>
            <a:r>
              <a:rPr lang="en-US" sz="2000" b="1" dirty="0" smtClean="0"/>
              <a:t>charge (-x) , </a:t>
            </a:r>
            <a:r>
              <a:rPr lang="en-US" sz="2000" b="1" dirty="0" smtClean="0"/>
              <a:t>it is more and more repelled and the electric </a:t>
            </a:r>
            <a:r>
              <a:rPr lang="en-US" sz="2000" b="1" dirty="0" smtClean="0"/>
              <a:t>force (+F) </a:t>
            </a:r>
            <a:r>
              <a:rPr lang="en-US" sz="2000" b="1" dirty="0" smtClean="0"/>
              <a:t>is doing negative work. The charge therefore is experiencing a </a:t>
            </a:r>
            <a:r>
              <a:rPr lang="en-US" sz="2000" b="1" u="sng" dirty="0" smtClean="0"/>
              <a:t>positive potential energy change</a:t>
            </a:r>
            <a:r>
              <a:rPr lang="en-US" sz="2000" b="1" dirty="0" smtClean="0"/>
              <a:t>.</a:t>
            </a:r>
          </a:p>
          <a:p>
            <a:pPr lvl="1"/>
            <a:r>
              <a:rPr lang="en-US" sz="1800" b="1" u="sng" dirty="0" smtClean="0"/>
              <a:t>Positive charges are at a high </a:t>
            </a:r>
            <a:r>
              <a:rPr lang="en-US" sz="1800" b="1" u="sng" dirty="0" smtClean="0"/>
              <a:t>potential energy for a positive test charge</a:t>
            </a:r>
            <a:r>
              <a:rPr lang="en-US" sz="1800" b="1" dirty="0" smtClean="0"/>
              <a:t> </a:t>
            </a:r>
            <a:endParaRPr lang="en-US" sz="1800" b="1" dirty="0"/>
          </a:p>
          <a:p>
            <a:pPr lvl="1"/>
            <a:r>
              <a:rPr lang="en-US" sz="1800" b="1" dirty="0" smtClean="0"/>
              <a:t>Analogy to a marble at the top of a hill.</a:t>
            </a:r>
            <a:endParaRPr lang="en-US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45298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 Potential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6466" y="2309032"/>
            <a:ext cx="10515270" cy="341630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Thought Experiment 2:</a:t>
            </a:r>
            <a:endParaRPr lang="en-US" sz="2400" b="1" dirty="0" smtClean="0"/>
          </a:p>
          <a:p>
            <a:r>
              <a:rPr lang="en-US" sz="2000" b="1" dirty="0"/>
              <a:t>Consider a tiny positive test charge is infinitely far away from an isolated </a:t>
            </a:r>
            <a:r>
              <a:rPr lang="en-US" sz="2000" b="1" u="sng" dirty="0" smtClean="0"/>
              <a:t>negative </a:t>
            </a:r>
            <a:r>
              <a:rPr lang="en-US" sz="2000" b="1" dirty="0"/>
              <a:t>charge at the origin. This </a:t>
            </a:r>
            <a:r>
              <a:rPr lang="en-US" sz="2000" b="1" dirty="0" smtClean="0"/>
              <a:t>also has </a:t>
            </a:r>
            <a:r>
              <a:rPr lang="en-US" sz="2000" b="1" dirty="0"/>
              <a:t>0 electric potential energy. (No force)</a:t>
            </a:r>
          </a:p>
          <a:p>
            <a:r>
              <a:rPr lang="en-US" sz="2000" b="1" dirty="0"/>
              <a:t>As the charge moves closer to the charge (-x) , it is more and more repelled and the electric force </a:t>
            </a:r>
            <a:r>
              <a:rPr lang="en-US" sz="2000" b="1" dirty="0" smtClean="0"/>
              <a:t>(-F</a:t>
            </a:r>
            <a:r>
              <a:rPr lang="en-US" sz="2000" b="1" dirty="0"/>
              <a:t>) is doing </a:t>
            </a:r>
            <a:r>
              <a:rPr lang="en-US" sz="2000" b="1" dirty="0" smtClean="0"/>
              <a:t>positive </a:t>
            </a:r>
            <a:r>
              <a:rPr lang="en-US" sz="2000" b="1" dirty="0"/>
              <a:t>work. The charge therefore is experiencing a </a:t>
            </a:r>
            <a:r>
              <a:rPr lang="en-US" sz="2000" b="1" u="sng" dirty="0" smtClean="0"/>
              <a:t>negative </a:t>
            </a:r>
            <a:r>
              <a:rPr lang="en-US" sz="2000" b="1" u="sng" dirty="0"/>
              <a:t>potential energy change</a:t>
            </a:r>
            <a:r>
              <a:rPr lang="en-US" sz="2000" b="1" dirty="0"/>
              <a:t>.</a:t>
            </a:r>
          </a:p>
          <a:p>
            <a:pPr lvl="1"/>
            <a:r>
              <a:rPr lang="en-US" sz="1800" b="1" u="sng" dirty="0" smtClean="0"/>
              <a:t>Negative </a:t>
            </a:r>
            <a:r>
              <a:rPr lang="en-US" sz="1800" b="1" u="sng" dirty="0"/>
              <a:t>charges are at a </a:t>
            </a:r>
            <a:r>
              <a:rPr lang="en-US" sz="1800" b="1" u="sng" dirty="0" smtClean="0"/>
              <a:t>low </a:t>
            </a:r>
            <a:r>
              <a:rPr lang="en-US" sz="1800" b="1" u="sng" dirty="0"/>
              <a:t>potential </a:t>
            </a:r>
            <a:r>
              <a:rPr lang="en-US" sz="1800" b="1" u="sng" dirty="0" smtClean="0"/>
              <a:t>energy for a positive test charge</a:t>
            </a:r>
            <a:r>
              <a:rPr lang="en-US" sz="1800" b="1" dirty="0" smtClean="0"/>
              <a:t> </a:t>
            </a:r>
          </a:p>
          <a:p>
            <a:pPr lvl="1"/>
            <a:r>
              <a:rPr lang="en-US" sz="1800" b="1" dirty="0" smtClean="0"/>
              <a:t>Analogy to a marble at the bottom of a valley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78521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 Potential Energy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54954" y="2603500"/>
                <a:ext cx="10515270" cy="341630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b="1" dirty="0" smtClean="0"/>
                  <a:t>The work done by the electric force as the positive test charge, q, is moved to a position r away from a positive charge, Q  is equal to r times the force </a:t>
                </a:r>
              </a:p>
              <a:p>
                <a14:m>
                  <m:oMath xmlns:m="http://schemas.openxmlformats.org/officeDocument/2006/math">
                    <m:r>
                      <a:rPr lang="en-US" b="1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𝐫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𝑭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𝒓</m:t>
                    </m:r>
                    <m:d>
                      <m:d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𝒌</m:t>
                        </m:r>
                        <m:f>
                          <m:f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𝑸𝒒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b="1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p>
                                <m:r>
                                  <a:rPr lang="en-US" b="1" i="1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r>
                  <a:rPr lang="en-US" b="1" dirty="0" smtClean="0"/>
                  <a:t> =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𝒌</m:t>
                    </m:r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𝑸𝒒</m:t>
                        </m:r>
                      </m:num>
                      <m:den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𝒓</m:t>
                        </m:r>
                      </m:den>
                    </m:f>
                  </m:oMath>
                </a14:m>
                <a:r>
                  <a:rPr lang="en-US" b="1" dirty="0" smtClean="0"/>
                  <a:t>      </a:t>
                </a:r>
                <a:r>
                  <a:rPr lang="en-US" b="1" dirty="0" smtClean="0"/>
                  <a:t>		actually: 	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𝑾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trlPr>
                          <a:rPr lang="en-US" b="1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b>
                      <m:sup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𝒓</m:t>
                        </m:r>
                      </m:sup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𝒌</m:t>
                        </m:r>
                        <m:f>
                          <m:f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𝑸𝒒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b="1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p>
                                <m:r>
                                  <a:rPr lang="en-US" b="1" i="1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</m:e>
                    </m:nary>
                  </m:oMath>
                </a14:m>
                <a:r>
                  <a:rPr lang="en-US" b="1" dirty="0" smtClean="0"/>
                  <a:t> </a:t>
                </a:r>
                <a:endParaRPr lang="en-US" b="1" dirty="0" smtClean="0"/>
              </a:p>
              <a:p>
                <a:r>
                  <a:rPr lang="en-US" b="1" dirty="0" smtClean="0"/>
                  <a:t>Because both charges are positive and repel each other, the work done by the electric field during this move is negative. </a:t>
                </a:r>
                <a:endParaRPr lang="en-US" b="1" dirty="0"/>
              </a:p>
              <a:p>
                <a:r>
                  <a:rPr lang="en-US" b="1" dirty="0" smtClean="0"/>
                  <a:t>or W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𝒌</m:t>
                    </m:r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𝑸𝒒</m:t>
                        </m:r>
                      </m:num>
                      <m:den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den>
                    </m:f>
                  </m:oMath>
                </a14:m>
                <a:endParaRPr lang="en-US" b="1" dirty="0" smtClean="0"/>
              </a:p>
              <a:p>
                <a:r>
                  <a:rPr lang="en-US" b="1" dirty="0" smtClean="0"/>
                  <a:t>Potential energy is the </a:t>
                </a:r>
                <a:r>
                  <a:rPr lang="en-US" b="1" u="sng" dirty="0" smtClean="0"/>
                  <a:t>opposite of the work </a:t>
                </a:r>
                <a:r>
                  <a:rPr lang="en-US" b="1" dirty="0" smtClean="0"/>
                  <a:t>done by a conservative force,</a:t>
                </a:r>
              </a:p>
              <a:p>
                <a:r>
                  <a:rPr lang="en-US" b="1" dirty="0" smtClean="0"/>
                  <a:t>The potential energy is the  </a:t>
                </a:r>
                <a:r>
                  <a:rPr lang="en-US" sz="3600" b="1" dirty="0" smtClean="0"/>
                  <a:t>U </a:t>
                </a:r>
                <a14:m>
                  <m:oMath xmlns:m="http://schemas.openxmlformats.org/officeDocument/2006/math">
                    <m:r>
                      <a:rPr lang="en-US" sz="36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1" i="1">
                        <a:latin typeface="Cambria Math" panose="02040503050406030204" pitchFamily="18" charset="0"/>
                      </a:rPr>
                      <m:t>𝒌</m:t>
                    </m:r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𝑸𝒒</m:t>
                        </m:r>
                      </m:num>
                      <m:den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𝒓</m:t>
                        </m:r>
                      </m:den>
                    </m:f>
                  </m:oMath>
                </a14:m>
                <a:r>
                  <a:rPr lang="en-US" b="1" dirty="0" smtClean="0"/>
                  <a:t>		</a:t>
                </a:r>
                <a:endParaRPr lang="en-US" b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54954" y="2603500"/>
                <a:ext cx="10515270" cy="3416300"/>
              </a:xfrm>
              <a:blipFill>
                <a:blip r:embed="rId2"/>
                <a:stretch>
                  <a:fillRect l="-58" t="-1070" r="-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94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 potential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54954" y="2316117"/>
                <a:ext cx="9972829" cy="4254500"/>
              </a:xfrm>
            </p:spPr>
            <p:txBody>
              <a:bodyPr>
                <a:noAutofit/>
              </a:bodyPr>
              <a:lstStyle/>
              <a:p>
                <a:r>
                  <a:rPr lang="en-US" sz="2400" b="1" dirty="0" smtClean="0"/>
                  <a:t>The </a:t>
                </a:r>
                <a:r>
                  <a:rPr lang="en-US" sz="2400" b="1" u="sng" dirty="0" smtClean="0"/>
                  <a:t>potential energy </a:t>
                </a:r>
                <a:r>
                  <a:rPr lang="en-US" sz="2400" b="1" i="1" u="sng" dirty="0" smtClean="0"/>
                  <a:t>per unit charge </a:t>
                </a:r>
                <a:r>
                  <a:rPr lang="en-US" sz="2400" b="1" u="sng" dirty="0" smtClean="0"/>
                  <a:t>is known as the electric potential</a:t>
                </a:r>
                <a:r>
                  <a:rPr lang="en-US" sz="2400" b="1" dirty="0" smtClean="0"/>
                  <a:t> </a:t>
                </a:r>
                <a:endParaRPr lang="en-US" sz="2400" b="1" dirty="0" smtClean="0"/>
              </a:p>
              <a:p>
                <a:pPr lvl="1"/>
                <a:r>
                  <a:rPr lang="en-US" sz="2200" b="1" dirty="0" smtClean="0"/>
                  <a:t>Analogy is looking at just the hill or valley without the marble. Potential corresponds to height relative to some reference 0, and voltage is a difference in heights.</a:t>
                </a:r>
                <a:endParaRPr lang="en-US" sz="2200" b="1" dirty="0"/>
              </a:p>
              <a:p>
                <a:r>
                  <a:rPr lang="en-US" sz="2000" b="1" dirty="0" smtClean="0"/>
                  <a:t>  </a:t>
                </a:r>
                <a:r>
                  <a:rPr lang="en-US" sz="2400" b="1" dirty="0" smtClean="0"/>
                  <a:t>V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𝒌</m:t>
                    </m:r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𝑸</m:t>
                        </m:r>
                      </m:num>
                      <m:den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𝒓</m:t>
                        </m:r>
                      </m:den>
                    </m:f>
                  </m:oMath>
                </a14:m>
                <a:r>
                  <a:rPr lang="en-US" sz="2400" b="1" dirty="0" smtClean="0"/>
                  <a:t>   and is measured in volts.</a:t>
                </a:r>
              </a:p>
              <a:p>
                <a:r>
                  <a:rPr lang="en-US" sz="2000" b="1" dirty="0" smtClean="0"/>
                  <a:t>1 V = 1 J/C			</a:t>
                </a:r>
                <a:r>
                  <a:rPr lang="en-US" sz="2400" b="1" dirty="0" smtClean="0"/>
                  <a:t>W = QV</a:t>
                </a:r>
              </a:p>
              <a:p>
                <a:r>
                  <a:rPr lang="en-US" sz="2000" b="1" u="sng" dirty="0" smtClean="0"/>
                  <a:t>Electric potential is to electrical potential energy as height is to gravitational potential energy</a:t>
                </a:r>
                <a:r>
                  <a:rPr lang="en-US" sz="2000" b="1" dirty="0" smtClean="0"/>
                  <a:t>. The </a:t>
                </a:r>
                <a:r>
                  <a:rPr lang="en-US" sz="2000" b="1" dirty="0" smtClean="0"/>
                  <a:t>positive test </a:t>
                </a:r>
                <a:r>
                  <a:rPr lang="en-US" sz="2000" b="1" dirty="0" smtClean="0"/>
                  <a:t>charge is akin to the mass</a:t>
                </a:r>
                <a:r>
                  <a:rPr lang="en-US" sz="2000" b="1" dirty="0" smtClean="0"/>
                  <a:t>. Negative test charge (like an electron) reverses the signs.</a:t>
                </a:r>
                <a:endParaRPr lang="en-US" sz="2000" b="1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54954" y="2316117"/>
                <a:ext cx="9972829" cy="4254500"/>
              </a:xfrm>
              <a:blipFill>
                <a:blip r:embed="rId2"/>
                <a:stretch>
                  <a:fillRect l="-489" t="-11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647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28886</TotalTime>
  <Words>831</Words>
  <Application>Microsoft Office PowerPoint</Application>
  <PresentationFormat>Widescreen</PresentationFormat>
  <Paragraphs>81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Cambria Math</vt:lpstr>
      <vt:lpstr>Century Gothic</vt:lpstr>
      <vt:lpstr>Century Schoolbook</vt:lpstr>
      <vt:lpstr>Euclid Symbol</vt:lpstr>
      <vt:lpstr>Wingdings 3</vt:lpstr>
      <vt:lpstr>Ion Boardroom</vt:lpstr>
      <vt:lpstr>Physics 3 – Nov 21, 2019</vt:lpstr>
      <vt:lpstr>Physics 3 – Nov 21, 2019</vt:lpstr>
      <vt:lpstr>Current</vt:lpstr>
      <vt:lpstr>Electron Drift</vt:lpstr>
      <vt:lpstr>Electron Drift calculation</vt:lpstr>
      <vt:lpstr>Electric Potential Energy</vt:lpstr>
      <vt:lpstr>Electric Potential Energy</vt:lpstr>
      <vt:lpstr>Electric Potential Energy</vt:lpstr>
      <vt:lpstr>Electric potential</vt:lpstr>
      <vt:lpstr>Electric potential</vt:lpstr>
      <vt:lpstr>The electron Volt (eV)</vt:lpstr>
      <vt:lpstr>Exit slip and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396</cp:revision>
  <dcterms:created xsi:type="dcterms:W3CDTF">2015-08-11T02:33:52Z</dcterms:created>
  <dcterms:modified xsi:type="dcterms:W3CDTF">2019-11-21T16:06:27Z</dcterms:modified>
</cp:coreProperties>
</file>